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60" r:id="rId2"/>
    <p:sldId id="257" r:id="rId3"/>
    <p:sldId id="264" r:id="rId4"/>
    <p:sldId id="261" r:id="rId5"/>
    <p:sldId id="262" r:id="rId6"/>
    <p:sldId id="263" r:id="rId7"/>
    <p:sldId id="266" r:id="rId8"/>
    <p:sldId id="268" r:id="rId9"/>
    <p:sldId id="269" r:id="rId10"/>
    <p:sldId id="270" r:id="rId11"/>
    <p:sldId id="271" r:id="rId12"/>
    <p:sldId id="274" r:id="rId13"/>
    <p:sldId id="272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10"/>
    <p:restoredTop sz="94663"/>
  </p:normalViewPr>
  <p:slideViewPr>
    <p:cSldViewPr snapToGrid="0" snapToObjects="1">
      <p:cViewPr>
        <p:scale>
          <a:sx n="115" d="100"/>
          <a:sy n="115" d="100"/>
        </p:scale>
        <p:origin x="92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8C19D-E9AB-EE40-85F8-5CCA669EA33A}" type="datetimeFigureOut">
              <a:rPr lang="en-US" smtClean="0"/>
              <a:t>5/12/19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E45FA-B0BF-1D4E-A731-EB010DDE9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82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0552F-9DC4-7C43-9F70-F5D593320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CC17B2-F927-E94D-BE69-35751742F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32FC3-E8C1-464E-B244-103A1183C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95E4-F50B-F641-8E38-6BE1A39175AC}" type="datetime1">
              <a:rPr lang="en-GB" smtClean="0"/>
              <a:t>12/05/2019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945C2-422A-1240-9D29-19505FD9F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2F105-2157-4F43-9C3A-75303140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23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E3237-1F44-1E4E-B8AC-6244D4167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6D986C-B8FA-0949-96D8-246FB7243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61BBD-F361-4F46-A110-2F14E0FE0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3B51A-8ED4-6C45-A350-28B64D8408A8}" type="datetime1">
              <a:rPr lang="en-GB" smtClean="0"/>
              <a:t>12/05/2019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3AEED-4817-8943-8D35-5DD30D9D0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F9F78-E68F-E847-A331-E3028D23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03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EE1F78-A0D5-D244-90B4-5BF21A63A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36F12-87FD-8F49-9F2E-7FA99288D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F4E01-A9FD-7346-8E08-86CA7F141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76E4-1DCA-EE4E-B861-3E79F3E3344C}" type="datetime1">
              <a:rPr lang="en-GB" smtClean="0"/>
              <a:t>12/05/2019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FB123-F801-CE4D-81F0-55E7326D2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B1B29-26E8-9A43-A297-6FDB5FB94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27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BF80C-C384-8948-9E76-83B548485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C145C-9C31-B745-B5AC-EA3166B90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0A14F-D139-4142-BB65-7E36C75DA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8861-72B4-D74E-94E8-D3B4EC702CE5}" type="datetime1">
              <a:rPr lang="en-GB" smtClean="0"/>
              <a:t>12/05/2019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701FB-23F6-5A4E-8D98-2A1CD4A3F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E5301-EAF6-8E49-9543-880987AC0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774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CC7E9-158B-8647-9A3D-D71718A8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4FE88-62F6-244B-B542-1D2CAB2F5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6E05B-FC47-624B-B33B-DA3A85682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FB925-25BE-A540-87BD-668A9AB73C7F}" type="datetime1">
              <a:rPr lang="en-GB" smtClean="0"/>
              <a:t>12/05/2019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C8ACB-8A98-064A-B070-0768B05F6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868A1-13CC-9546-894D-C6EF2C910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60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DB02-7B68-C84C-B480-8906E226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A4082-0B00-9446-BB1B-0DE0EBFAED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EA132-2808-F54A-B007-DF15BF41E9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50E769-C5E0-124C-9133-AFD99C62F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854DA-B8A1-1D46-A1C9-F447710FD830}" type="datetime1">
              <a:rPr lang="en-GB" smtClean="0"/>
              <a:t>12/05/2019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72CCA-0E95-9543-B3DD-4AC9E100C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CCFE7-1BEE-DA42-BCB3-E47DBCED1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02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BE03-F6A6-E941-9ABC-C385FBDB4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F840A-1A42-2544-8B87-FB62CEB00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94081-8C46-8940-BD40-356900918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524403-3072-364C-A839-0597140D15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B6D724-33BD-5940-BDB4-46801C6207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49B360-C433-D54C-AEAA-9223A0569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1668-B5E5-FD43-8E83-CCFC0DBF0810}" type="datetime1">
              <a:rPr lang="en-GB" smtClean="0"/>
              <a:t>12/05/2019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B5A3F-6440-6B49-951B-1679D8A67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73FCA9-ED3A-DA4A-B2B0-E883C67E5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56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D5F0-FEA4-2E40-AC83-DEA282DD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357038-29F1-284D-AAE8-A9B07AB68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4C2B8-7639-C549-8862-29A5DB72CEE4}" type="datetime1">
              <a:rPr lang="en-GB" smtClean="0"/>
              <a:t>12/05/2019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A946D-47C8-5244-9ECE-C962191D1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67484-2BE2-4948-9333-FA518752D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69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43889C-1AA5-CE4A-A905-6D5280F39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E7B93-56B5-9F47-A33E-0BABB5BF71AF}" type="datetime1">
              <a:rPr lang="en-GB" smtClean="0"/>
              <a:t>12/05/2019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F58BAE-0B6D-894F-9D4D-41064389B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1DEB4-DE39-0B40-A08D-680336A4E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65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E2AB4-33AB-B546-B3DC-C583F8C2C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2FCED-234A-024F-9F01-43A5ED66A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CAA39-8517-8442-BF93-D05F90DDA9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D6EA05-2942-3047-B9DB-3769149A1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0305-5232-2741-B70F-14AC7E06CA6B}" type="datetime1">
              <a:rPr lang="en-GB" smtClean="0"/>
              <a:t>12/05/2019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FF6C3-6BEB-4342-ADC5-B1E84B475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86C31-63D0-1B45-AA38-0B3A72A86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08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9803F-9090-2247-9594-9B1344EC1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93009B-0058-A046-9443-9E0C75F35A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64CB2-DD38-AE41-9B2D-33B99A45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5CDA3-303D-DA4F-9E31-4E8EB18FE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8CD6-5F90-AA44-8857-E6867FF9F967}" type="datetime1">
              <a:rPr lang="en-GB" smtClean="0"/>
              <a:t>12/05/2019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267E8-4E2D-4E41-AC9E-A9D8C0022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6E0EF-823D-744F-9DAF-02C49241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7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617042-CAFA-FC4F-AD9F-7006715F5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C6255-B6A8-3943-9E37-9680D3F0D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5B501-5A91-EC41-8E5C-CE1D9EFCBB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DA5F9-0998-0C49-9CB3-D1B2C8317728}" type="datetime1">
              <a:rPr lang="en-GB" smtClean="0"/>
              <a:t>12/05/2019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611C0-EC19-8F4B-A46D-F534CE83C0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C139E-6621-6E4D-A7F5-00E1DB9BE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7ADB7-7F0F-8B41-ABF8-EFF5FF98F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39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8.tiff"/><Relationship Id="rId7" Type="http://schemas.openxmlformats.org/officeDocument/2006/relationships/image" Target="../media/image32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hyperlink" Target="https://scratch.mit.edu/projects/277348682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cratch.mit.edu/explore/projects/al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cratch.mit.edu/projects/275716807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2.tiff"/><Relationship Id="rId7" Type="http://schemas.openxmlformats.org/officeDocument/2006/relationships/image" Target="../media/image9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1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3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D8E24A-F97A-044B-A879-F44524365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498" y="1576848"/>
            <a:ext cx="2438411" cy="247025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94C6820-B996-9E46-838B-D21ECC412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1809" y="3230801"/>
            <a:ext cx="5824374" cy="2139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968C2-C088-5B4B-AE19-AA8CFCD2B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542" y="1576848"/>
            <a:ext cx="7532593" cy="2057400"/>
          </a:xfrm>
        </p:spPr>
        <p:txBody>
          <a:bodyPr anchor="ctr">
            <a:normAutofit/>
          </a:bodyPr>
          <a:lstStyle/>
          <a:p>
            <a:r>
              <a:rPr lang="en-US" dirty="0"/>
              <a:t>Teaching Your Kids Programming with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CFD248-38B4-0A4E-94CF-4456977D3FBB}"/>
              </a:ext>
            </a:extLst>
          </p:cNvPr>
          <p:cNvCxnSpPr>
            <a:cxnSpLocks/>
          </p:cNvCxnSpPr>
          <p:nvPr/>
        </p:nvCxnSpPr>
        <p:spPr>
          <a:xfrm>
            <a:off x="3926542" y="1583211"/>
            <a:ext cx="0" cy="3745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816C7481-AFEF-6741-AA7F-FB0C99409642}"/>
              </a:ext>
            </a:extLst>
          </p:cNvPr>
          <p:cNvSpPr txBox="1">
            <a:spLocks/>
          </p:cNvSpPr>
          <p:nvPr/>
        </p:nvSpPr>
        <p:spPr>
          <a:xfrm>
            <a:off x="1450269" y="4300584"/>
            <a:ext cx="1758867" cy="756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Lesson 2</a:t>
            </a:r>
          </a:p>
        </p:txBody>
      </p:sp>
    </p:spTree>
    <p:extLst>
      <p:ext uri="{BB962C8B-B14F-4D97-AF65-F5344CB8AC3E}">
        <p14:creationId xmlns:p14="http://schemas.microsoft.com/office/powerpoint/2010/main" val="350794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9"/>
    </mc:Choice>
    <mc:Fallback xmlns="">
      <p:transition spd="slow" advTm="371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41D7F-7954-4543-A23E-59A7BCF9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points by clearing clouds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59E29-C70E-9140-9610-18E1BFCF2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In Clouds’ script area:</a:t>
            </a:r>
          </a:p>
          <a:p>
            <a:pPr lvl="1"/>
            <a:r>
              <a:rPr lang="en-US" dirty="0"/>
              <a:t>Replace the existing </a:t>
            </a:r>
            <a:r>
              <a:rPr lang="en-US" dirty="0">
                <a:solidFill>
                  <a:schemeClr val="accent2"/>
                </a:solidFill>
              </a:rPr>
              <a:t>repeat</a:t>
            </a:r>
            <a:r>
              <a:rPr lang="en-US" dirty="0"/>
              <a:t> block with: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258C42-B6F7-C148-B393-A9C229D88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3BAC2-0B73-824B-87FA-6B1069335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10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62A6E1-C2FB-3845-AA6C-19C61CA70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34" y="3035300"/>
            <a:ext cx="1397000" cy="1054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898384-CB51-9848-8077-498E9BCED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430" y="3431884"/>
            <a:ext cx="1244600" cy="368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E60947-F090-4647-9998-56CE7E49D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50" y="4600283"/>
            <a:ext cx="1257300" cy="419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C64393-AA3D-534D-93B0-9D841D11E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142" y="4594873"/>
            <a:ext cx="2413000" cy="419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943CCA-8F53-0549-B706-9FD2701945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6216" y="5417340"/>
            <a:ext cx="838200" cy="406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EDA6423-612D-1549-B41C-F77741C9A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3450" y="2768600"/>
            <a:ext cx="5194300" cy="1320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E77A63-ACBB-A644-925D-AC7F229BDC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6356349"/>
            <a:ext cx="361985" cy="36671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B3C003-2EF7-2246-9DCA-EACA5EF55F7E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2436734" y="3429000"/>
            <a:ext cx="1575696" cy="187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696A2D-B14B-1245-8D4A-69DCE00D64AB}"/>
              </a:ext>
            </a:extLst>
          </p:cNvPr>
          <p:cNvCxnSpPr>
            <a:cxnSpLocks/>
          </p:cNvCxnSpPr>
          <p:nvPr/>
        </p:nvCxnSpPr>
        <p:spPr>
          <a:xfrm flipV="1">
            <a:off x="3224582" y="3750971"/>
            <a:ext cx="1034560" cy="875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0ADC1A9-5BF8-684B-8BED-41EB53C27B88}"/>
              </a:ext>
            </a:extLst>
          </p:cNvPr>
          <p:cNvCxnSpPr>
            <a:cxnSpLocks/>
          </p:cNvCxnSpPr>
          <p:nvPr/>
        </p:nvCxnSpPr>
        <p:spPr>
          <a:xfrm flipH="1" flipV="1">
            <a:off x="5046990" y="3700417"/>
            <a:ext cx="380841" cy="948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0226D7-56D4-AD49-9EA0-DEA0C42798E5}"/>
              </a:ext>
            </a:extLst>
          </p:cNvPr>
          <p:cNvCxnSpPr>
            <a:cxnSpLocks/>
          </p:cNvCxnSpPr>
          <p:nvPr/>
        </p:nvCxnSpPr>
        <p:spPr>
          <a:xfrm flipV="1">
            <a:off x="5543324" y="5013973"/>
            <a:ext cx="0" cy="455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786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FEF85-79D2-7843-B47D-8D7F4F394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high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13C4B-A8CA-6048-88B9-E4EE68CC7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34E71-B7DB-1244-B4B7-2C790333B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AB4E2-1E9E-2045-9D29-005A437D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65C104-D47A-8A46-9E7B-77B292C6C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356349"/>
            <a:ext cx="361985" cy="366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2CF58B-956D-2446-A02D-13416831D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09" b="98228" l="3791" r="89100">
                        <a14:foregroundMark x1="5213" y1="9646" x2="5213" y2="8071"/>
                        <a14:foregroundMark x1="19431" y1="9055" x2="37678" y2="8661"/>
                        <a14:foregroundMark x1="37678" y1="8661" x2="38152" y2="8465"/>
                        <a14:foregroundMark x1="26540" y1="22835" x2="18246" y2="19291"/>
                        <a14:foregroundMark x1="5687" y1="21260" x2="4739" y2="20079"/>
                        <a14:foregroundMark x1="7346" y1="38386" x2="28910" y2="38583"/>
                        <a14:foregroundMark x1="28910" y1="38583" x2="51659" y2="36614"/>
                        <a14:foregroundMark x1="51659" y1="36614" x2="65877" y2="37795"/>
                        <a14:foregroundMark x1="5213" y1="62008" x2="4739" y2="53543"/>
                        <a14:foregroundMark x1="7109" y1="92323" x2="24882" y2="92520"/>
                        <a14:foregroundMark x1="24882" y1="92520" x2="58294" y2="89567"/>
                        <a14:foregroundMark x1="7346" y1="73031" x2="4502" y2="69291"/>
                        <a14:foregroundMark x1="73460" y1="54528" x2="84597" y2="58071"/>
                        <a14:foregroundMark x1="65640" y1="39567" x2="73460" y2="39764"/>
                        <a14:foregroundMark x1="40047" y1="8661" x2="24882" y2="5709"/>
                        <a14:foregroundMark x1="39810" y1="94094" x2="57820" y2="94291"/>
                        <a14:foregroundMark x1="57820" y1="94291" x2="73223" y2="91142"/>
                        <a14:foregroundMark x1="11611" y1="97047" x2="11611" y2="98228"/>
                        <a14:foregroundMark x1="24171" y1="73228" x2="38863" y2="73622"/>
                        <a14:foregroundMark x1="6161" y1="22244" x2="6161" y2="208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7987" y="1646238"/>
            <a:ext cx="3756025" cy="452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69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6DD68-52F7-5747-BBA4-5EE5102DA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0645" y="163803"/>
            <a:ext cx="6850711" cy="51205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https://scratch.mit.edu/projects/277348682/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CB1D4-154D-BD4C-B97A-8E8B6A4BD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33AB3-BB25-A549-A9AD-DEAC97153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6623AA-1F6D-4B48-B03A-B57ACF10D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051" y="779240"/>
            <a:ext cx="7263898" cy="54585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2268B7-1BE5-A743-9FEB-0B16FA778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356349"/>
            <a:ext cx="361985" cy="36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5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683C-AFAD-734B-8E76-668AE0E38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69B70-C7C2-634F-A754-7F1CB9590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Tutorials</a:t>
            </a:r>
          </a:p>
          <a:p>
            <a:r>
              <a:rPr lang="en-US" dirty="0"/>
              <a:t>Forums</a:t>
            </a:r>
          </a:p>
          <a:p>
            <a:r>
              <a:rPr lang="en-US" dirty="0"/>
              <a:t>Online examples</a:t>
            </a:r>
          </a:p>
          <a:p>
            <a:r>
              <a:rPr lang="en-US" dirty="0"/>
              <a:t>Shared projects</a:t>
            </a:r>
          </a:p>
          <a:p>
            <a:r>
              <a:rPr lang="en-US" dirty="0"/>
              <a:t>Just trying out things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E338A-5158-2C42-B1AC-CB108A3B6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D3257-B9A3-6841-B413-6CAFE6374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64CA9E-3710-CD49-A44A-C8B836AC7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356349"/>
            <a:ext cx="361985" cy="36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54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75983-0E04-144B-AA4F-24667C995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more projects to 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62F0D-8CD4-4B4B-ACEF-C9FCCC86D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https://scratch.mit.edu/explore/projects/all</a:t>
            </a:r>
            <a:endParaRPr lang="en-US" dirty="0"/>
          </a:p>
          <a:p>
            <a:r>
              <a:rPr lang="en-US" dirty="0"/>
              <a:t>Categories to choose from:</a:t>
            </a:r>
          </a:p>
          <a:p>
            <a:pPr lvl="1"/>
            <a:r>
              <a:rPr lang="en-US" dirty="0"/>
              <a:t>Animations</a:t>
            </a:r>
          </a:p>
          <a:p>
            <a:pPr lvl="1"/>
            <a:r>
              <a:rPr lang="en-US" dirty="0"/>
              <a:t>Art</a:t>
            </a:r>
          </a:p>
          <a:p>
            <a:pPr lvl="1"/>
            <a:r>
              <a:rPr lang="en-US" dirty="0"/>
              <a:t>Games</a:t>
            </a:r>
          </a:p>
          <a:p>
            <a:pPr lvl="1"/>
            <a:r>
              <a:rPr lang="en-US" dirty="0"/>
              <a:t>Music</a:t>
            </a:r>
          </a:p>
          <a:p>
            <a:pPr lvl="1"/>
            <a:r>
              <a:rPr lang="en-US" dirty="0"/>
              <a:t>Stories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35B21-47DA-704E-AB0D-8752C92CF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BE48C-A8B5-8848-86B1-870D6AA86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0C732E-8893-4341-A148-D8BA3128B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356349"/>
            <a:ext cx="361985" cy="36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2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D4956-638D-5F4C-BB5E-BB021CBD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58DEC-1311-E748-8219-1C5835C7F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Made             fly</a:t>
            </a:r>
          </a:p>
          <a:p>
            <a:r>
              <a:rPr lang="en-US" dirty="0"/>
              <a:t>Example of completed lesson: </a:t>
            </a:r>
            <a:r>
              <a:rPr lang="en-US" sz="2400" dirty="0">
                <a:hlinkClick r:id="rId2"/>
              </a:rPr>
              <a:t>https://scratch.mit.edu/projects/275716807/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54169-B2B7-4145-9998-C73471337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999" y="2149044"/>
            <a:ext cx="1098404" cy="88033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ED47642-E2A2-8541-AA14-C2F46D265358}"/>
              </a:ext>
            </a:extLst>
          </p:cNvPr>
          <p:cNvSpPr txBox="1">
            <a:spLocks/>
          </p:cNvSpPr>
          <p:nvPr/>
        </p:nvSpPr>
        <p:spPr>
          <a:xfrm>
            <a:off x="838200" y="35128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Coming up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6DCC40-D5A2-E540-A8FF-EEF9E3B96CB8}"/>
              </a:ext>
            </a:extLst>
          </p:cNvPr>
          <p:cNvSpPr txBox="1">
            <a:spLocks/>
          </p:cNvSpPr>
          <p:nvPr/>
        </p:nvSpPr>
        <p:spPr>
          <a:xfrm>
            <a:off x="838200" y="48384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Making a game from the flying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5D9A44-1BD9-DC42-83A7-D25787828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798" y="4655763"/>
            <a:ext cx="1098404" cy="88033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218895-CA40-804E-BE17-1F8F316F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C6D7489-1F60-7A4F-A021-B86EB1333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Teaching Your Kids Programming with Scratch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CC5F50-C5BB-2644-9DE6-7BF0A063D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356349"/>
            <a:ext cx="361985" cy="36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05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9F549-E4A1-6740-8263-8B8B1790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804C6-5DEE-E740-B40F-53471AAB5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Ability to move</a:t>
            </a:r>
          </a:p>
          <a:p>
            <a:r>
              <a:rPr lang="en-US" dirty="0"/>
              <a:t>A point system</a:t>
            </a:r>
          </a:p>
          <a:p>
            <a:r>
              <a:rPr lang="en-US" dirty="0"/>
              <a:t>Rule for losing points</a:t>
            </a:r>
          </a:p>
          <a:p>
            <a:r>
              <a:rPr lang="en-US" dirty="0"/>
              <a:t>Rules for ending the game</a:t>
            </a:r>
          </a:p>
          <a:p>
            <a:r>
              <a:rPr lang="en-US" dirty="0"/>
              <a:t>A way to shoot “lasers”</a:t>
            </a:r>
          </a:p>
          <a:p>
            <a:r>
              <a:rPr lang="en-US" dirty="0"/>
              <a:t>Rule for gaining points</a:t>
            </a:r>
          </a:p>
          <a:p>
            <a:r>
              <a:rPr lang="en-US" dirty="0"/>
              <a:t>High score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85557-DBF2-544D-85D2-170CC3897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D81EB-1696-0149-A757-4EE816652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E9D55-8AFC-2F48-BCDA-3B2A5F67A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356349"/>
            <a:ext cx="361985" cy="36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82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D7BB3-C8F5-4D4F-99F7-4623315C4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character move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0EF89D-D708-7A4C-B888-DD569F45B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86" b="95387" l="8155" r="89700">
                        <a14:foregroundMark x1="47425" y1="35786" x2="33047" y2="48628"/>
                        <a14:foregroundMark x1="33047" y1="48628" x2="28541" y2="64838"/>
                        <a14:foregroundMark x1="28541" y1="64838" x2="45494" y2="72444"/>
                        <a14:foregroundMark x1="45494" y1="72444" x2="69742" y2="59601"/>
                        <a14:foregroundMark x1="69742" y1="59601" x2="73820" y2="41272"/>
                        <a14:foregroundMark x1="73820" y1="41272" x2="69742" y2="33791"/>
                        <a14:foregroundMark x1="52790" y1="28803" x2="27897" y2="32294"/>
                        <a14:foregroundMark x1="27897" y1="32294" x2="26180" y2="60100"/>
                        <a14:foregroundMark x1="26180" y1="60100" x2="32618" y2="71197"/>
                        <a14:foregroundMark x1="32618" y1="71197" x2="47425" y2="77930"/>
                        <a14:foregroundMark x1="47425" y1="77930" x2="66738" y2="74564"/>
                        <a14:foregroundMark x1="66738" y1="74564" x2="72747" y2="63965"/>
                        <a14:foregroundMark x1="72747" y1="63965" x2="61373" y2="32419"/>
                        <a14:foregroundMark x1="61373" y1="32419" x2="48927" y2="27556"/>
                        <a14:foregroundMark x1="35193" y1="26434" x2="17167" y2="33292"/>
                        <a14:foregroundMark x1="17167" y1="33292" x2="23391" y2="68080"/>
                        <a14:foregroundMark x1="23391" y1="68080" x2="34120" y2="80050"/>
                        <a14:foregroundMark x1="34120" y1="80050" x2="61373" y2="82170"/>
                        <a14:foregroundMark x1="61373" y1="82170" x2="77468" y2="69576"/>
                        <a14:foregroundMark x1="77468" y1="69576" x2="78326" y2="30424"/>
                        <a14:foregroundMark x1="78326" y1="30424" x2="51931" y2="24439"/>
                        <a14:foregroundMark x1="51931" y1="24439" x2="32618" y2="26309"/>
                        <a14:foregroundMark x1="32618" y1="26309" x2="28112" y2="27681"/>
                        <a14:foregroundMark x1="28112" y1="36284" x2="51288" y2="48504"/>
                        <a14:foregroundMark x1="51288" y1="48504" x2="36695" y2="56359"/>
                        <a14:foregroundMark x1="36695" y1="56359" x2="42704" y2="40150"/>
                        <a14:foregroundMark x1="42704" y1="40150" x2="46996" y2="35411"/>
                        <a14:foregroundMark x1="48498" y1="36284" x2="52575" y2="63342"/>
                        <a14:foregroundMark x1="52575" y1="63342" x2="51931" y2="51995"/>
                        <a14:foregroundMark x1="51931" y1="51995" x2="57940" y2="61222"/>
                        <a14:foregroundMark x1="67167" y1="23566" x2="83691" y2="34539"/>
                        <a14:foregroundMark x1="83691" y1="34539" x2="82189" y2="84539"/>
                        <a14:foregroundMark x1="82189" y1="84539" x2="50429" y2="88529"/>
                        <a14:foregroundMark x1="45279" y1="92643" x2="20815" y2="90274"/>
                        <a14:foregroundMark x1="20815" y1="90274" x2="12017" y2="35910"/>
                        <a14:foregroundMark x1="12017" y1="35910" x2="12876" y2="23815"/>
                        <a14:foregroundMark x1="12876" y1="23815" x2="36910" y2="22070"/>
                        <a14:foregroundMark x1="36910" y1="22070" x2="49356" y2="22070"/>
                        <a14:foregroundMark x1="52146" y1="21322" x2="72961" y2="21446"/>
                        <a14:foregroundMark x1="72961" y1="21446" x2="89700" y2="29676"/>
                        <a14:foregroundMark x1="89700" y1="29676" x2="89270" y2="90898"/>
                        <a14:foregroundMark x1="89270" y1="90898" x2="29185" y2="93641"/>
                        <a14:foregroundMark x1="29185" y1="93641" x2="10086" y2="91646"/>
                        <a14:foregroundMark x1="10086" y1="91646" x2="10300" y2="85786"/>
                        <a14:foregroundMark x1="8155" y1="95137" x2="55794" y2="95511"/>
                        <a14:foregroundMark x1="27682" y1="23815" x2="37768" y2="23940"/>
                        <a14:foregroundMark x1="26609" y1="9476" x2="80043" y2="10100"/>
                        <a14:foregroundMark x1="87124" y1="11721" x2="73176" y2="11970"/>
                        <a14:foregroundMark x1="63948" y1="11347" x2="39914" y2="11347"/>
                        <a14:foregroundMark x1="36695" y1="7731" x2="33906" y2="5486"/>
                        <a14:foregroundMark x1="42704" y1="6484" x2="25751" y2="58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849" y="1254864"/>
            <a:ext cx="2528333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E7E94-41BC-1449-AC79-0A7E8A3D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0619F-921A-D94B-9637-CB0483503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81A26-F0C2-9545-94B8-91EBE6538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439" y="619864"/>
            <a:ext cx="850900" cy="63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7963CE-F4D2-A645-A4C3-06DE55E64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6356349"/>
            <a:ext cx="361985" cy="366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B1C431-D17C-3847-A91F-91B6C1EB4A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6866" y1="27215" x2="14552" y2="16456"/>
                        <a14:foregroundMark x1="14552" y1="16456" x2="33582" y2="22468"/>
                        <a14:foregroundMark x1="33582" y1="22468" x2="49627" y2="16772"/>
                        <a14:foregroundMark x1="49627" y1="16772" x2="70149" y2="15823"/>
                        <a14:foregroundMark x1="70149" y1="15823" x2="36194" y2="30063"/>
                        <a14:foregroundMark x1="36194" y1="30063" x2="24627" y2="28165"/>
                        <a14:foregroundMark x1="43657" y1="22468" x2="67164" y2="21203"/>
                        <a14:foregroundMark x1="67164" y1="21203" x2="67537" y2="20253"/>
                        <a14:foregroundMark x1="67537" y1="19937" x2="66418" y2="21203"/>
                        <a14:foregroundMark x1="72015" y1="21519" x2="77612" y2="16772"/>
                        <a14:foregroundMark x1="80597" y1="17089" x2="80224" y2="26266"/>
                        <a14:foregroundMark x1="80224" y1="25949" x2="69776" y2="22152"/>
                        <a14:foregroundMark x1="70149" y1="21835" x2="77612" y2="21203"/>
                        <a14:foregroundMark x1="14552" y1="73734" x2="46642" y2="73418"/>
                        <a14:foregroundMark x1="46642" y1="73418" x2="64179" y2="68987"/>
                        <a14:foregroundMark x1="64179" y1="68987" x2="76493" y2="73734"/>
                        <a14:foregroundMark x1="79104" y1="72152" x2="59328" y2="73734"/>
                        <a14:foregroundMark x1="59328" y1="73734" x2="76866" y2="76582"/>
                        <a14:foregroundMark x1="76866" y1="76582" x2="80597" y2="70886"/>
                        <a14:foregroundMark x1="80597" y1="70570" x2="73507" y2="68671"/>
                      </a14:backgroundRemoval>
                    </a14:imgEffect>
                  </a14:imgLayer>
                </a14:imgProps>
              </a:ext>
            </a:extLst>
          </a:blip>
          <a:srcRect l="7832" t="6471" r="7321" b="63580"/>
          <a:stretch/>
        </p:blipFill>
        <p:spPr>
          <a:xfrm>
            <a:off x="7525017" y="5377244"/>
            <a:ext cx="1817061" cy="7562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71A21F-C54D-2A47-81E2-B0E5D46957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6866" y1="27215" x2="14552" y2="16456"/>
                        <a14:foregroundMark x1="14552" y1="16456" x2="33582" y2="22468"/>
                        <a14:foregroundMark x1="33582" y1="22468" x2="49627" y2="16772"/>
                        <a14:foregroundMark x1="49627" y1="16772" x2="70149" y2="15823"/>
                        <a14:foregroundMark x1="70149" y1="15823" x2="36194" y2="30063"/>
                        <a14:foregroundMark x1="36194" y1="30063" x2="24627" y2="28165"/>
                        <a14:foregroundMark x1="43657" y1="22468" x2="67164" y2="21203"/>
                        <a14:foregroundMark x1="67164" y1="21203" x2="67537" y2="20253"/>
                        <a14:foregroundMark x1="67537" y1="19937" x2="66418" y2="21203"/>
                        <a14:foregroundMark x1="72015" y1="21519" x2="77612" y2="16772"/>
                        <a14:foregroundMark x1="80597" y1="17089" x2="80224" y2="26266"/>
                        <a14:foregroundMark x1="80224" y1="25949" x2="69776" y2="22152"/>
                        <a14:foregroundMark x1="70149" y1="21835" x2="77612" y2="21203"/>
                        <a14:foregroundMark x1="14552" y1="73734" x2="46642" y2="73418"/>
                        <a14:foregroundMark x1="46642" y1="73418" x2="64179" y2="68987"/>
                        <a14:foregroundMark x1="64179" y1="68987" x2="76493" y2="73734"/>
                        <a14:foregroundMark x1="79104" y1="72152" x2="59328" y2="73734"/>
                        <a14:foregroundMark x1="59328" y1="73734" x2="76866" y2="76582"/>
                        <a14:foregroundMark x1="76866" y1="76582" x2="80597" y2="70886"/>
                        <a14:foregroundMark x1="80597" y1="70570" x2="73507" y2="68671"/>
                      </a14:backgroundRemoval>
                    </a14:imgEffect>
                  </a14:imgLayer>
                </a14:imgProps>
              </a:ext>
            </a:extLst>
          </a:blip>
          <a:srcRect l="6821" t="58813" r="8333" b="11238"/>
          <a:stretch/>
        </p:blipFill>
        <p:spPr>
          <a:xfrm>
            <a:off x="3943261" y="2872973"/>
            <a:ext cx="1817061" cy="7562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C6D143-0429-EE49-99C7-FA9E517EA9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582" y="1690688"/>
            <a:ext cx="4271932" cy="321495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C6D2715-A555-534A-BDE5-01AE08804A3C}"/>
              </a:ext>
            </a:extLst>
          </p:cNvPr>
          <p:cNvCxnSpPr/>
          <p:nvPr/>
        </p:nvCxnSpPr>
        <p:spPr>
          <a:xfrm flipV="1">
            <a:off x="6140450" y="1549101"/>
            <a:ext cx="0" cy="3356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437D69-703D-D143-8D4C-FB67F82B76AA}"/>
              </a:ext>
            </a:extLst>
          </p:cNvPr>
          <p:cNvCxnSpPr>
            <a:cxnSpLocks/>
          </p:cNvCxnSpPr>
          <p:nvPr/>
        </p:nvCxnSpPr>
        <p:spPr>
          <a:xfrm>
            <a:off x="6292850" y="5058047"/>
            <a:ext cx="44817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DD5FF3-3BF9-0D45-B6C2-6678A9A146B2}"/>
              </a:ext>
            </a:extLst>
          </p:cNvPr>
          <p:cNvSpPr txBox="1"/>
          <p:nvPr/>
        </p:nvSpPr>
        <p:spPr>
          <a:xfrm>
            <a:off x="8303587" y="504780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1E2F22-D03E-994B-AFFF-FA4A2DECBCB9}"/>
              </a:ext>
            </a:extLst>
          </p:cNvPr>
          <p:cNvSpPr txBox="1"/>
          <p:nvPr/>
        </p:nvSpPr>
        <p:spPr>
          <a:xfrm>
            <a:off x="5760322" y="300653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25C5CF-EE7F-A345-8618-BBC9C762EAA8}"/>
              </a:ext>
            </a:extLst>
          </p:cNvPr>
          <p:cNvSpPr/>
          <p:nvPr/>
        </p:nvSpPr>
        <p:spPr>
          <a:xfrm>
            <a:off x="5983319" y="5036020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-255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AF5637-BE28-654E-A6D3-AEE9A0BDAC1A}"/>
              </a:ext>
            </a:extLst>
          </p:cNvPr>
          <p:cNvSpPr/>
          <p:nvPr/>
        </p:nvSpPr>
        <p:spPr>
          <a:xfrm>
            <a:off x="5564397" y="1481877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1DB5C3-11B0-3F4A-8BC4-B893EE4607DD}"/>
              </a:ext>
            </a:extLst>
          </p:cNvPr>
          <p:cNvSpPr/>
          <p:nvPr/>
        </p:nvSpPr>
        <p:spPr>
          <a:xfrm>
            <a:off x="10366911" y="5080075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291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21A0E1-605F-EB48-8B39-CBB26C7427E4}"/>
              </a:ext>
            </a:extLst>
          </p:cNvPr>
          <p:cNvSpPr/>
          <p:nvPr/>
        </p:nvSpPr>
        <p:spPr>
          <a:xfrm>
            <a:off x="5612761" y="4651012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-212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149905-7EE8-CF43-9EC1-B69DC165B448}"/>
              </a:ext>
            </a:extLst>
          </p:cNvPr>
          <p:cNvSpPr txBox="1"/>
          <p:nvPr/>
        </p:nvSpPr>
        <p:spPr>
          <a:xfrm>
            <a:off x="2282757" y="5581134"/>
            <a:ext cx="4728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 These numbers are different for each character</a:t>
            </a:r>
          </a:p>
        </p:txBody>
      </p:sp>
    </p:spTree>
    <p:extLst>
      <p:ext uri="{BB962C8B-B14F-4D97-AF65-F5344CB8AC3E}">
        <p14:creationId xmlns:p14="http://schemas.microsoft.com/office/powerpoint/2010/main" val="4160537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66233-4F74-454C-A4C4-7B1763549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point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586B-B924-8641-8D63-45E05AF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D1FCA-6B69-FE49-BE87-EA2504E03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Teaching Your Kids Programming with Scratch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9C5722-93B4-2D4C-9B61-5573018F2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356349"/>
            <a:ext cx="361985" cy="366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5FEFF8-0DAD-AA4C-A6AE-D45174C6E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52" b="97685" l="5528" r="89950">
                        <a14:foregroundMark x1="27889" y1="7870" x2="25377" y2="6944"/>
                        <a14:foregroundMark x1="18593" y1="6250" x2="31407" y2="5324"/>
                        <a14:foregroundMark x1="31156" y1="3704" x2="25879" y2="1852"/>
                        <a14:foregroundMark x1="28392" y1="8102" x2="31910" y2="8565"/>
                        <a14:foregroundMark x1="5528" y1="7870" x2="5528" y2="6713"/>
                        <a14:foregroundMark x1="15829" y1="47685" x2="73367" y2="49306"/>
                        <a14:foregroundMark x1="19095" y1="48843" x2="7286" y2="53241"/>
                        <a14:foregroundMark x1="6281" y1="9954" x2="7286" y2="7870"/>
                        <a14:foregroundMark x1="6281" y1="26389" x2="53266" y2="22685"/>
                        <a14:foregroundMark x1="53266" y1="22685" x2="34925" y2="36343"/>
                        <a14:foregroundMark x1="34925" y1="36343" x2="15075" y2="34491"/>
                        <a14:foregroundMark x1="15075" y1="34491" x2="15075" y2="34491"/>
                        <a14:foregroundMark x1="59548" y1="70139" x2="19347" y2="69213"/>
                        <a14:foregroundMark x1="11809" y1="92824" x2="38693" y2="93056"/>
                        <a14:foregroundMark x1="38693" y1="93056" x2="51508" y2="91204"/>
                        <a14:foregroundMark x1="8040" y1="68519" x2="6533" y2="65509"/>
                        <a14:foregroundMark x1="13065" y1="96296" x2="13317" y2="97685"/>
                        <a14:foregroundMark x1="6281" y1="51852" x2="6281" y2="45139"/>
                        <a14:foregroundMark x1="58040" y1="28935" x2="67085" y2="28935"/>
                        <a14:foregroundMark x1="65327" y1="47685" x2="77387" y2="479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2275" y="1690688"/>
            <a:ext cx="3321050" cy="36047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E23342-1D00-5B4C-B266-C89EA5230D0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841" y="2409163"/>
            <a:ext cx="3505518" cy="2311553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3940D2B1-FAD4-C548-B493-97E32C739203}"/>
              </a:ext>
            </a:extLst>
          </p:cNvPr>
          <p:cNvCxnSpPr/>
          <p:nvPr/>
        </p:nvCxnSpPr>
        <p:spPr>
          <a:xfrm>
            <a:off x="4674742" y="2702103"/>
            <a:ext cx="2383604" cy="117125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945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1D4A-3E44-FF4B-8ED7-F43D3D42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Decreasing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389D1-46D9-5241-A425-F4678ED8E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5A677-0C9C-1742-9D13-0AE6190C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3B763-289F-AE4E-9409-00DB66E80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D8EB35-BC1E-6C42-86D2-9B5598906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272" y="1722970"/>
            <a:ext cx="1794475" cy="11688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E73DD1-AE1C-7B4A-A56A-D6AA96867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573" y="2298322"/>
            <a:ext cx="3466268" cy="5108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4DAA22-1376-9548-B332-31EACA450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705" y="1823622"/>
            <a:ext cx="1901137" cy="13255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9391E2-9D0B-9146-9757-895E2B02E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279" y="2981541"/>
            <a:ext cx="2351989" cy="271828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131DF1C-FC31-9D49-BBD2-FD36003A456D}"/>
              </a:ext>
            </a:extLst>
          </p:cNvPr>
          <p:cNvSpPr/>
          <p:nvPr/>
        </p:nvSpPr>
        <p:spPr>
          <a:xfrm>
            <a:off x="1163330" y="4267200"/>
            <a:ext cx="2423885" cy="149644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D9B738-DAAE-1249-9354-217A2D3655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6356349"/>
            <a:ext cx="361985" cy="3667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BD084B-4E8D-1C4C-8B5E-F2628C3C71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52" b="97685" l="5528" r="89950">
                        <a14:foregroundMark x1="27889" y1="7870" x2="25377" y2="6944"/>
                        <a14:foregroundMark x1="18593" y1="6250" x2="31407" y2="5324"/>
                        <a14:foregroundMark x1="31156" y1="3704" x2="25879" y2="1852"/>
                        <a14:foregroundMark x1="28392" y1="8102" x2="31910" y2="8565"/>
                        <a14:foregroundMark x1="5528" y1="7870" x2="5528" y2="6713"/>
                        <a14:foregroundMark x1="15829" y1="47685" x2="73367" y2="49306"/>
                        <a14:foregroundMark x1="19095" y1="48843" x2="7286" y2="53241"/>
                        <a14:foregroundMark x1="6281" y1="9954" x2="7286" y2="7870"/>
                        <a14:foregroundMark x1="6281" y1="26389" x2="53266" y2="22685"/>
                        <a14:foregroundMark x1="53266" y1="22685" x2="34925" y2="36343"/>
                        <a14:foregroundMark x1="34925" y1="36343" x2="15075" y2="34491"/>
                        <a14:foregroundMark x1="15075" y1="34491" x2="15075" y2="34491"/>
                        <a14:foregroundMark x1="59548" y1="70139" x2="19347" y2="69213"/>
                        <a14:foregroundMark x1="11809" y1="92824" x2="38693" y2="93056"/>
                        <a14:foregroundMark x1="38693" y1="93056" x2="51508" y2="91204"/>
                        <a14:foregroundMark x1="8040" y1="68519" x2="6533" y2="65509"/>
                        <a14:foregroundMark x1="13065" y1="96296" x2="13317" y2="97685"/>
                        <a14:foregroundMark x1="6281" y1="51852" x2="6281" y2="45139"/>
                        <a14:foregroundMark x1="58040" y1="28935" x2="67085" y2="28935"/>
                        <a14:foregroundMark x1="65327" y1="47685" x2="77387" y2="47917"/>
                      </a14:backgroundRemoval>
                    </a14:imgEffect>
                  </a14:imgLayer>
                </a14:imgProps>
              </a:ext>
            </a:extLst>
          </a:blip>
          <a:srcRect t="40796" b="39407"/>
          <a:stretch/>
        </p:blipFill>
        <p:spPr>
          <a:xfrm>
            <a:off x="5738942" y="4523517"/>
            <a:ext cx="3593262" cy="772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816E9-983C-6843-9E33-7B9A4BCF7DEE}"/>
              </a:ext>
            </a:extLst>
          </p:cNvPr>
          <p:cNvSpPr txBox="1"/>
          <p:nvPr/>
        </p:nvSpPr>
        <p:spPr>
          <a:xfrm>
            <a:off x="4815125" y="1364597"/>
            <a:ext cx="412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statement which is checked all the time: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62C4BC-8E75-4345-9825-D124472D048C}"/>
              </a:ext>
            </a:extLst>
          </p:cNvPr>
          <p:cNvSpPr txBox="1"/>
          <p:nvPr/>
        </p:nvSpPr>
        <p:spPr>
          <a:xfrm>
            <a:off x="7473176" y="2981541"/>
            <a:ext cx="3880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 that says whether the block inside the “</a:t>
            </a:r>
            <a:r>
              <a:rPr lang="en-US" b="1" dirty="0"/>
              <a:t>if</a:t>
            </a:r>
            <a:r>
              <a:rPr lang="en-US" dirty="0"/>
              <a:t>” block should be executed</a:t>
            </a:r>
            <a:endParaRPr lang="en-US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BC4012-3AC6-1043-B053-935715DA10EE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220808" y="2172514"/>
            <a:ext cx="1314765" cy="381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65B09A3-893D-5545-A06E-A2FF450B81E1}"/>
              </a:ext>
            </a:extLst>
          </p:cNvPr>
          <p:cNvSpPr txBox="1"/>
          <p:nvPr/>
        </p:nvSpPr>
        <p:spPr>
          <a:xfrm>
            <a:off x="5228555" y="5295640"/>
            <a:ext cx="4489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gets executed when the condition is true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3DFC89-B7E6-6F45-BF94-9DE80763FBF4}"/>
              </a:ext>
            </a:extLst>
          </p:cNvPr>
          <p:cNvCxnSpPr>
            <a:cxnSpLocks/>
          </p:cNvCxnSpPr>
          <p:nvPr/>
        </p:nvCxnSpPr>
        <p:spPr>
          <a:xfrm flipH="1" flipV="1">
            <a:off x="5809786" y="2588302"/>
            <a:ext cx="1144492" cy="1920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320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50DD2-E3D0-0543-969C-B3BF6608A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Ending the game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A217D6-DA57-504B-88D8-CBFA47387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9F997-81C1-E94A-A0FD-63D3BA58C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9A18AA-6936-FC4B-B711-00A78D57F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017" y="2092141"/>
            <a:ext cx="1901135" cy="13255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73A621-D393-D549-8769-6BAA15047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061" y="2567003"/>
            <a:ext cx="1792809" cy="5070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E3ED8D-1B2D-6845-9C15-2A6F010F6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989" y="3536478"/>
            <a:ext cx="1074694" cy="6269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5CBA37-7E80-954D-B26D-F1604D071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941" y="4457433"/>
            <a:ext cx="1500773" cy="626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2D10BB-8D73-004E-A66C-2E4894507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714" y="885685"/>
            <a:ext cx="3452191" cy="5123489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AEB291-BE1D-8A48-9B58-89FEE2342305}"/>
              </a:ext>
            </a:extLst>
          </p:cNvPr>
          <p:cNvSpPr/>
          <p:nvPr/>
        </p:nvSpPr>
        <p:spPr>
          <a:xfrm>
            <a:off x="8188125" y="4323681"/>
            <a:ext cx="2804502" cy="152131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CC3E9F-328C-E942-A7F0-BD8A6537F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6356349"/>
            <a:ext cx="361985" cy="36671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1DDAA4-4008-DF40-AD6E-14EADE88FEB2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475571" y="2453268"/>
            <a:ext cx="1713490" cy="36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581414-A1DB-2F4C-95C4-22B938AA0E83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4725989" y="2820531"/>
            <a:ext cx="537347" cy="71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11249C-FFE2-904F-A3AB-CF141472C97C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1957544" y="2863649"/>
            <a:ext cx="786784" cy="1593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7291D40-7F50-A642-921D-B95844A1C311}"/>
              </a:ext>
            </a:extLst>
          </p:cNvPr>
          <p:cNvSpPr txBox="1"/>
          <p:nvPr/>
        </p:nvSpPr>
        <p:spPr>
          <a:xfrm>
            <a:off x="1825718" y="5230005"/>
            <a:ext cx="4425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all if points have reached a certain value</a:t>
            </a:r>
          </a:p>
        </p:txBody>
      </p:sp>
    </p:spTree>
    <p:extLst>
      <p:ext uri="{BB962C8B-B14F-4D97-AF65-F5344CB8AC3E}">
        <p14:creationId xmlns:p14="http://schemas.microsoft.com/office/powerpoint/2010/main" val="1384918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7D732-BBD1-9A48-9D46-F03473C58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 lasers + cloning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2512A-19D8-984F-BFC4-668647FD3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sprite, Button2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713BD-4208-1244-A119-9052C972C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2E223A-6AD2-7E41-B1FC-1660668B5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9C6427-B39C-7740-8FFE-FE6C39B8F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134" y="1798359"/>
            <a:ext cx="1122909" cy="487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5E301F-8CA6-BC43-B16F-6FC5A8507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627" y="1798359"/>
            <a:ext cx="1122909" cy="487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A11FE7-2CE7-1E44-9C17-C5FBF35FB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356349"/>
            <a:ext cx="361985" cy="366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019B4C-BD5E-3845-BDDF-6895CC61A4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23" b="92715" l="5422" r="92470">
                        <a14:foregroundMark x1="40060" y1="23510" x2="14759" y2="15894"/>
                        <a14:foregroundMark x1="14759" y1="15894" x2="27108" y2="25166"/>
                        <a14:foregroundMark x1="16265" y1="55298" x2="7831" y2="62252"/>
                        <a14:foregroundMark x1="74699" y1="50993" x2="51506" y2="55960"/>
                        <a14:foregroundMark x1="51506" y1="55960" x2="50602" y2="55298"/>
                        <a14:foregroundMark x1="50602" y1="55298" x2="76205" y2="55298"/>
                        <a14:foregroundMark x1="76205" y1="55298" x2="90060" y2="48013"/>
                        <a14:foregroundMark x1="90060" y1="47682" x2="91265" y2="59603"/>
                        <a14:foregroundMark x1="90361" y1="59272" x2="81928" y2="51656"/>
                        <a14:foregroundMark x1="80120" y1="51325" x2="5422" y2="49007"/>
                        <a14:foregroundMark x1="5422" y1="49007" x2="6325" y2="60265"/>
                        <a14:foregroundMark x1="7530" y1="80795" x2="32530" y2="81126"/>
                        <a14:foregroundMark x1="32530" y1="81126" x2="48795" y2="79139"/>
                        <a14:foregroundMark x1="50904" y1="86424" x2="9036" y2="85762"/>
                        <a14:foregroundMark x1="6627" y1="90728" x2="33735" y2="91060"/>
                        <a14:foregroundMark x1="33735" y1="91060" x2="44277" y2="90066"/>
                        <a14:foregroundMark x1="52711" y1="88411" x2="52711" y2="84106"/>
                        <a14:foregroundMark x1="50000" y1="50662" x2="17470" y2="53974"/>
                        <a14:foregroundMark x1="18373" y1="53642" x2="46988" y2="53974"/>
                        <a14:foregroundMark x1="46988" y1="53974" x2="54217" y2="53311"/>
                        <a14:foregroundMark x1="72289" y1="23510" x2="6325" y2="23510"/>
                        <a14:foregroundMark x1="21386" y1="11589" x2="21084" y2="6623"/>
                        <a14:foregroundMark x1="10542" y1="91722" x2="15361" y2="93046"/>
                        <a14:foregroundMark x1="90060" y1="45364" x2="92470" y2="509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8499" y="2967402"/>
            <a:ext cx="3007118" cy="2735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C52D9C-D191-FE4D-BD13-A74E31B70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6117" y="3281452"/>
            <a:ext cx="2213591" cy="205547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58021A1-55C2-0F45-9D19-BF672361C605}"/>
              </a:ext>
            </a:extLst>
          </p:cNvPr>
          <p:cNvSpPr/>
          <p:nvPr/>
        </p:nvSpPr>
        <p:spPr>
          <a:xfrm>
            <a:off x="7746758" y="3155029"/>
            <a:ext cx="34137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Liberation Sans"/>
              </a:rPr>
              <a:t>Clones of a sprite will be the same as the original or parent sprite but as </a:t>
            </a:r>
            <a:r>
              <a:rPr lang="en-GB" b="1" dirty="0">
                <a:solidFill>
                  <a:srgbClr val="000000"/>
                </a:solidFill>
                <a:latin typeface="Liberation Sans"/>
              </a:rPr>
              <a:t>a separate instance</a:t>
            </a:r>
            <a:r>
              <a:rPr lang="en-GB" dirty="0">
                <a:solidFill>
                  <a:srgbClr val="000000"/>
                </a:solidFill>
                <a:latin typeface="Liberation Sans"/>
              </a:rPr>
              <a:t>. </a:t>
            </a:r>
          </a:p>
          <a:p>
            <a:endParaRPr lang="en-GB" dirty="0">
              <a:solidFill>
                <a:srgbClr val="000000"/>
              </a:solidFill>
              <a:latin typeface="Liberation Sans"/>
            </a:endParaRPr>
          </a:p>
          <a:p>
            <a:r>
              <a:rPr lang="en-GB" dirty="0">
                <a:solidFill>
                  <a:srgbClr val="000000"/>
                </a:solidFill>
                <a:latin typeface="Liberation Sans"/>
              </a:rPr>
              <a:t>Clones </a:t>
            </a:r>
            <a:r>
              <a:rPr lang="en-GB" b="1" dirty="0">
                <a:solidFill>
                  <a:srgbClr val="000000"/>
                </a:solidFill>
                <a:latin typeface="Liberation Sans"/>
              </a:rPr>
              <a:t>inherit</a:t>
            </a:r>
            <a:r>
              <a:rPr lang="en-GB" dirty="0">
                <a:solidFill>
                  <a:srgbClr val="000000"/>
                </a:solidFill>
                <a:latin typeface="Liberation Sans"/>
              </a:rPr>
              <a:t> the parent's scripts, costumes, sounds, and properties, yet </a:t>
            </a:r>
            <a:r>
              <a:rPr lang="en-GB" b="1" dirty="0">
                <a:solidFill>
                  <a:srgbClr val="000000"/>
                </a:solidFill>
                <a:latin typeface="Liberation Sans"/>
              </a:rPr>
              <a:t>they can then be modified.</a:t>
            </a:r>
            <a:endParaRPr lang="en-US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AF370A-4DF0-2044-9E7C-5E2928AB2F39}"/>
              </a:ext>
            </a:extLst>
          </p:cNvPr>
          <p:cNvSpPr/>
          <p:nvPr/>
        </p:nvSpPr>
        <p:spPr>
          <a:xfrm>
            <a:off x="3419237" y="2445697"/>
            <a:ext cx="3413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Liberation Sans"/>
              </a:rPr>
              <a:t>It only runs in the newly created clone, not previous clones.</a:t>
            </a:r>
            <a:endParaRPr lang="en-US" dirty="0"/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DC062BB1-CEAB-954F-B48E-CB9C8B2AFE79}"/>
              </a:ext>
            </a:extLst>
          </p:cNvPr>
          <p:cNvCxnSpPr>
            <a:cxnSpLocks/>
          </p:cNvCxnSpPr>
          <p:nvPr/>
        </p:nvCxnSpPr>
        <p:spPr>
          <a:xfrm flipV="1">
            <a:off x="3419237" y="3064671"/>
            <a:ext cx="666380" cy="549062"/>
          </a:xfrm>
          <a:prstGeom prst="curvedConnector3">
            <a:avLst>
              <a:gd name="adj1" fmla="val 1002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90672F3-485D-AB45-80AB-3040A5AE6AB7}"/>
              </a:ext>
            </a:extLst>
          </p:cNvPr>
          <p:cNvSpPr txBox="1"/>
          <p:nvPr/>
        </p:nvSpPr>
        <p:spPr>
          <a:xfrm>
            <a:off x="1078499" y="2722696"/>
            <a:ext cx="142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Clone blocks:</a:t>
            </a:r>
          </a:p>
        </p:txBody>
      </p:sp>
    </p:spTree>
    <p:extLst>
      <p:ext uri="{BB962C8B-B14F-4D97-AF65-F5344CB8AC3E}">
        <p14:creationId xmlns:p14="http://schemas.microsoft.com/office/powerpoint/2010/main" val="908375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B9699-A19C-6643-BDDF-C87D5E97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laser move when it’s created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2FE13-F4E1-974C-9A71-7C3759B0C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Teaching Your Kids Programming with Scratch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9DA68-3ACF-A845-A276-F784B5797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ADB7-7F0F-8B41-ABF8-EFF5FF98F5A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C1BCE-B6CF-C04F-B0C3-3A1593D69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948" y="1743190"/>
            <a:ext cx="3078228" cy="3290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6D9997-8F59-F941-B178-87B5BD015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505" y="4046724"/>
            <a:ext cx="3250210" cy="123746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3082E2E-80DE-2641-83C0-7188D9B247E7}"/>
              </a:ext>
            </a:extLst>
          </p:cNvPr>
          <p:cNvSpPr/>
          <p:nvPr/>
        </p:nvSpPr>
        <p:spPr>
          <a:xfrm>
            <a:off x="1303898" y="4304683"/>
            <a:ext cx="2865583" cy="73631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C5C02-B705-D440-8208-04B895A8B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356349"/>
            <a:ext cx="361985" cy="3667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BA7E98-C4D1-8142-820E-14692B87CF6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273" y="2405977"/>
            <a:ext cx="1838386" cy="7137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C8FB1B-EF21-0244-BD91-6C43C192EF6E}"/>
              </a:ext>
            </a:extLst>
          </p:cNvPr>
          <p:cNvSpPr txBox="1"/>
          <p:nvPr/>
        </p:nvSpPr>
        <p:spPr>
          <a:xfrm>
            <a:off x="1266249" y="2036645"/>
            <a:ext cx="257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button is hidden: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9163CF-42D7-B749-A243-EBE1C6823A3F}"/>
              </a:ext>
            </a:extLst>
          </p:cNvPr>
          <p:cNvCxnSpPr>
            <a:stCxn id="12" idx="3"/>
          </p:cNvCxnSpPr>
          <p:nvPr/>
        </p:nvCxnSpPr>
        <p:spPr>
          <a:xfrm flipV="1">
            <a:off x="3471659" y="2617694"/>
            <a:ext cx="1638223" cy="145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E4F004C-C3B1-0740-B517-6C211D4B9839}"/>
              </a:ext>
            </a:extLst>
          </p:cNvPr>
          <p:cNvSpPr txBox="1"/>
          <p:nvPr/>
        </p:nvSpPr>
        <p:spPr>
          <a:xfrm>
            <a:off x="6920754" y="3860989"/>
            <a:ext cx="5270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10 steps at a time in the direction of the button sprite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BC2F93-9591-CD4D-80B9-FFA5BA124B4A}"/>
              </a:ext>
            </a:extLst>
          </p:cNvPr>
          <p:cNvSpPr txBox="1"/>
          <p:nvPr/>
        </p:nvSpPr>
        <p:spPr>
          <a:xfrm>
            <a:off x="5897648" y="2483303"/>
            <a:ext cx="564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showing the clone created when “space” is pressed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F659CE-6584-B047-A025-D8A26DB24E32}"/>
              </a:ext>
            </a:extLst>
          </p:cNvPr>
          <p:cNvSpPr txBox="1"/>
          <p:nvPr/>
        </p:nvSpPr>
        <p:spPr>
          <a:xfrm>
            <a:off x="6715533" y="2782669"/>
            <a:ext cx="501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in the same place as our character, so it looks like the character is shooting</a:t>
            </a:r>
          </a:p>
        </p:txBody>
      </p:sp>
    </p:spTree>
    <p:extLst>
      <p:ext uri="{BB962C8B-B14F-4D97-AF65-F5344CB8AC3E}">
        <p14:creationId xmlns:p14="http://schemas.microsoft.com/office/powerpoint/2010/main" val="1931224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2231</TotalTime>
  <Words>420</Words>
  <Application>Microsoft Macintosh PowerPoint</Application>
  <PresentationFormat>Widescreen</PresentationFormat>
  <Paragraphs>94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Liberation Sans</vt:lpstr>
      <vt:lpstr>Arial</vt:lpstr>
      <vt:lpstr>Calibri</vt:lpstr>
      <vt:lpstr>Calibri Light</vt:lpstr>
      <vt:lpstr>Office Theme</vt:lpstr>
      <vt:lpstr>Teaching Your Kids Programming with</vt:lpstr>
      <vt:lpstr>Previously</vt:lpstr>
      <vt:lpstr>Elements of the game</vt:lpstr>
      <vt:lpstr>Making the character move</vt:lpstr>
      <vt:lpstr>Adding a point system</vt:lpstr>
      <vt:lpstr>Decreasing points</vt:lpstr>
      <vt:lpstr>Ending the game</vt:lpstr>
      <vt:lpstr>Shooting lasers + cloning</vt:lpstr>
      <vt:lpstr>Making the laser move when it’s created</vt:lpstr>
      <vt:lpstr>Making points by clearing clouds</vt:lpstr>
      <vt:lpstr>Creating a high score</vt:lpstr>
      <vt:lpstr>PowerPoint Presentation</vt:lpstr>
      <vt:lpstr>Resources:</vt:lpstr>
      <vt:lpstr>Find more projects to try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Maria Jalba</dc:creator>
  <cp:lastModifiedBy>Ana Maria Jalba</cp:lastModifiedBy>
  <cp:revision>43</cp:revision>
  <cp:lastPrinted>2019-05-12T10:12:20Z</cp:lastPrinted>
  <dcterms:created xsi:type="dcterms:W3CDTF">2018-12-29T10:37:15Z</dcterms:created>
  <dcterms:modified xsi:type="dcterms:W3CDTF">2019-05-12T10:24:05Z</dcterms:modified>
</cp:coreProperties>
</file>